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0" r:id="rId3"/>
    <p:sldId id="391" r:id="rId4"/>
    <p:sldId id="389" r:id="rId5"/>
    <p:sldId id="405" r:id="rId6"/>
    <p:sldId id="398" r:id="rId7"/>
    <p:sldId id="396" r:id="rId8"/>
    <p:sldId id="395" r:id="rId9"/>
    <p:sldId id="397" r:id="rId10"/>
    <p:sldId id="404" r:id="rId11"/>
    <p:sldId id="399" r:id="rId12"/>
    <p:sldId id="392" r:id="rId13"/>
    <p:sldId id="403" r:id="rId14"/>
    <p:sldId id="401" r:id="rId15"/>
    <p:sldId id="400" r:id="rId16"/>
    <p:sldId id="394" r:id="rId17"/>
    <p:sldId id="402" r:id="rId18"/>
    <p:sldId id="406" r:id="rId19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A6"/>
    <a:srgbClr val="9AFFFF"/>
    <a:srgbClr val="CC3300"/>
    <a:srgbClr val="800000"/>
    <a:srgbClr val="FFFF00"/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0206" autoAdjust="0"/>
    <p:restoredTop sz="86412" autoAdjust="0"/>
  </p:normalViewPr>
  <p:slideViewPr>
    <p:cSldViewPr>
      <p:cViewPr>
        <p:scale>
          <a:sx n="50" d="100"/>
          <a:sy n="50" d="100"/>
        </p:scale>
        <p:origin x="-754" y="-43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9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83" y="-7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9EFEAD-67A4-428E-B75D-2268DEC3B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59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fld id="{E1E2C3DC-ED87-4B00-98EC-B3B572F64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540A4D-72F6-410C-9BBD-9FC138DC943F}" type="slidenum">
              <a:rPr lang="en-US" sz="1200" i="0" smtClean="0">
                <a:latin typeface="Times New Roman" charset="0"/>
              </a:rPr>
              <a:pPr/>
              <a:t>1</a:t>
            </a:fld>
            <a:endParaRPr lang="en-US" sz="1200" i="0" dirty="0" smtClean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1857-8CE1-4BCE-A78E-29239269A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82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FA5A-2BEA-426B-99F3-EB8E1E960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970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481E6-A705-4770-B322-2421BFDBF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4380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5D14-BD4B-416B-BF93-ED1A5E060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251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7359-BD05-4C44-8405-BC114CE5A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6641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7DB0-0F25-4962-A96A-60AE2A863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939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1DC1-2E7F-4DCC-A193-02B773632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4181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4A1B-0247-47C9-9D18-74611D2AC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8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7E16-05A3-4A47-9F0E-C57E37C22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907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FC48-E5BE-4493-9A47-98A351450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9810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6759-7F67-47ED-AC21-4F7A57411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553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00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www.REJConsult.com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CB1DA6-3EE2-4510-B5E6-A78A970F7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A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4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sz="3300" dirty="0" smtClean="0">
                <a:solidFill>
                  <a:srgbClr val="FFFF00"/>
                </a:solidFill>
              </a:rPr>
              <a:t>ATN Applications:</a:t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en-US" sz="1000" dirty="0" smtClean="0">
                <a:solidFill>
                  <a:srgbClr val="FFFF00"/>
                </a:solidFill>
              </a:rPr>
              <a:t/>
            </a:r>
            <a:br>
              <a:rPr lang="en-US" sz="1000" dirty="0" smtClean="0">
                <a:solidFill>
                  <a:srgbClr val="FFFF00"/>
                </a:solidFill>
              </a:rPr>
            </a:br>
            <a:r>
              <a:rPr lang="en-US" sz="3300" dirty="0" smtClean="0">
                <a:solidFill>
                  <a:srgbClr val="FFFF00"/>
                </a:solidFill>
              </a:rPr>
              <a:t>Montgomery County, Maryland</a:t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en-US" sz="3300" dirty="0" smtClean="0">
                <a:solidFill>
                  <a:srgbClr val="FFFF00"/>
                </a:solidFill>
              </a:rPr>
              <a:t>Transit Opportunities</a:t>
            </a:r>
            <a:endParaRPr lang="en-US" sz="3300" dirty="0" smtClean="0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83820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bg1"/>
                </a:solidFill>
              </a:rPr>
              <a:t>Advanced Transit Association Annual Technical Meeting</a:t>
            </a:r>
          </a:p>
          <a:p>
            <a:pPr algn="ctr">
              <a:spcBef>
                <a:spcPct val="50000"/>
              </a:spcBef>
            </a:pPr>
            <a:r>
              <a:rPr lang="en-US" sz="1800" i="0" dirty="0">
                <a:solidFill>
                  <a:schemeClr val="bg1"/>
                </a:solidFill>
              </a:rPr>
              <a:t>January </a:t>
            </a:r>
            <a:r>
              <a:rPr lang="en-US" sz="1800" i="0" dirty="0" smtClean="0">
                <a:solidFill>
                  <a:schemeClr val="bg1"/>
                </a:solidFill>
              </a:rPr>
              <a:t>11, </a:t>
            </a:r>
            <a:r>
              <a:rPr lang="en-US" sz="1800" i="0" dirty="0" smtClean="0">
                <a:solidFill>
                  <a:schemeClr val="bg1"/>
                </a:solidFill>
              </a:rPr>
              <a:t>2014</a:t>
            </a:r>
            <a:endParaRPr lang="en-US" sz="1800" i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800" i="0" dirty="0">
                <a:solidFill>
                  <a:schemeClr val="bg1"/>
                </a:solidFill>
              </a:rPr>
              <a:t>College Park, Maryland</a:t>
            </a:r>
          </a:p>
          <a:p>
            <a:pPr algn="ctr">
              <a:spcBef>
                <a:spcPct val="50000"/>
              </a:spcBef>
            </a:pPr>
            <a:endParaRPr lang="en-US" sz="2000" i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chemeClr val="bg1"/>
                </a:solidFill>
              </a:rPr>
              <a:t>Robert Johnson</a:t>
            </a:r>
            <a:endParaRPr lang="en-US" sz="1600" i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i="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i="0" dirty="0">
                <a:solidFill>
                  <a:schemeClr val="bg1"/>
                </a:solidFill>
              </a:rPr>
              <a:t>R. E. Johnson Consulting</a:t>
            </a:r>
            <a:br>
              <a:rPr lang="en-US" sz="1600" i="0" dirty="0">
                <a:solidFill>
                  <a:schemeClr val="bg1"/>
                </a:solidFill>
              </a:rPr>
            </a:br>
            <a:r>
              <a:rPr lang="en-US" sz="1600" i="0" dirty="0">
                <a:solidFill>
                  <a:schemeClr val="bg1"/>
                </a:solidFill>
              </a:rPr>
              <a:t>Rockville, Maryland</a:t>
            </a:r>
            <a:br>
              <a:rPr lang="en-US" sz="1600" i="0" dirty="0">
                <a:solidFill>
                  <a:schemeClr val="bg1"/>
                </a:solidFill>
              </a:rPr>
            </a:br>
            <a:r>
              <a:rPr lang="en-US" sz="1600" i="0" dirty="0">
                <a:solidFill>
                  <a:schemeClr val="bg1"/>
                </a:solidFill>
              </a:rPr>
              <a:t>www.REJConsult.com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CCT ATN System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Improve access for many (but not all) Life Sciences Center trips</a:t>
            </a:r>
          </a:p>
          <a:p>
            <a:r>
              <a:rPr lang="en-US" dirty="0" smtClean="0"/>
              <a:t>Avoid two-way bus crossing of major arterial at two locations</a:t>
            </a:r>
          </a:p>
          <a:p>
            <a:r>
              <a:rPr lang="en-US" dirty="0" smtClean="0"/>
              <a:t>Shorter trip times for CCT riders who bypass LSC</a:t>
            </a:r>
          </a:p>
          <a:p>
            <a:r>
              <a:rPr lang="en-US" dirty="0" smtClean="0"/>
              <a:t>Allow uniform CCT headways</a:t>
            </a:r>
          </a:p>
          <a:p>
            <a:r>
              <a:rPr lang="en-US" dirty="0" smtClean="0"/>
              <a:t>LSC internal circulation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96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0480"/>
            <a:ext cx="9241993" cy="6812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8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3000" dirty="0" smtClean="0"/>
              <a:t>Automated Transit Line to Replace BRT Line 7 </a:t>
            </a:r>
            <a:r>
              <a:rPr lang="en-US" sz="3000" dirty="0"/>
              <a:t>B</a:t>
            </a:r>
            <a:r>
              <a:rPr lang="en-US" sz="3000" dirty="0" smtClean="0"/>
              <a:t>etween Branches of the Red Line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-3835"/>
          <a:stretch/>
        </p:blipFill>
        <p:spPr>
          <a:xfrm>
            <a:off x="0" y="1371600"/>
            <a:ext cx="9233611" cy="5689397"/>
          </a:xfrm>
        </p:spPr>
      </p:pic>
    </p:spTree>
    <p:extLst>
      <p:ext uri="{BB962C8B-B14F-4D97-AF65-F5344CB8AC3E}">
        <p14:creationId xmlns:p14="http://schemas.microsoft.com/office/powerpoint/2010/main" val="2039648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Platform Station Geometry</a:t>
            </a:r>
            <a:br>
              <a:rPr lang="en-US" dirty="0" smtClean="0"/>
            </a:br>
            <a:r>
              <a:rPr lang="en-US" dirty="0" smtClean="0"/>
              <a:t>Assuming All-Seated Passengers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2819400"/>
            <a:ext cx="9208008" cy="21717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97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336" cy="62204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19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241993" cy="6812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12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544312" cy="63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50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90600"/>
          </a:xfrm>
        </p:spPr>
        <p:txBody>
          <a:bodyPr/>
          <a:lstStyle/>
          <a:p>
            <a:r>
              <a:rPr lang="en-US" sz="3000" dirty="0" smtClean="0"/>
              <a:t>Cameron Street in Silver Spring CBD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600200"/>
            <a:ext cx="9168384" cy="46796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68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990600"/>
          </a:xfrm>
        </p:spPr>
        <p:txBody>
          <a:bodyPr/>
          <a:lstStyle/>
          <a:p>
            <a:r>
              <a:rPr lang="en-US" dirty="0" smtClean="0"/>
              <a:t>Summary of ATN Systems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370424"/>
              </p:ext>
            </p:extLst>
          </p:nvPr>
        </p:nvGraphicFramePr>
        <p:xfrm>
          <a:off x="762000" y="1981200"/>
          <a:ext cx="7538258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998"/>
                <a:gridCol w="2144617"/>
                <a:gridCol w="2379643"/>
              </a:tblGrid>
              <a:tr h="541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Lane miles*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Stations</a:t>
                      </a:r>
                      <a:endParaRPr lang="en-US" sz="2200" baseline="0" dirty="0"/>
                    </a:p>
                  </a:txBody>
                  <a:tcPr/>
                </a:tc>
              </a:tr>
              <a:tr h="934468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Corridor Cities </a:t>
                      </a:r>
                      <a:r>
                        <a:rPr lang="en-US" sz="2200" baseline="0" dirty="0" err="1" smtClean="0"/>
                        <a:t>Transitway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4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6</a:t>
                      </a:r>
                      <a:endParaRPr lang="en-US" sz="2200" baseline="0" dirty="0"/>
                    </a:p>
                  </a:txBody>
                  <a:tcPr/>
                </a:tc>
              </a:tr>
              <a:tr h="934468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BRT Line 7 (Randolph Rd)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8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5</a:t>
                      </a:r>
                      <a:endParaRPr lang="en-US" sz="2200" baseline="0" dirty="0"/>
                    </a:p>
                  </a:txBody>
                  <a:tcPr/>
                </a:tc>
              </a:tr>
              <a:tr h="934468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BRT Line 9</a:t>
                      </a:r>
                    </a:p>
                    <a:p>
                      <a:r>
                        <a:rPr lang="en-US" sz="2200" baseline="0" dirty="0" smtClean="0"/>
                        <a:t> (US 29)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9</a:t>
                      </a:r>
                      <a:endParaRPr lang="en-US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3</a:t>
                      </a:r>
                      <a:endParaRPr lang="en-US" sz="2200" baseline="0" dirty="0"/>
                    </a:p>
                  </a:txBody>
                  <a:tcPr/>
                </a:tc>
              </a:tr>
              <a:tr h="541398">
                <a:tc gridSpan="3">
                  <a:txBody>
                    <a:bodyPr/>
                    <a:lstStyle/>
                    <a:p>
                      <a:r>
                        <a:rPr lang="en-US" sz="2200" dirty="0" smtClean="0"/>
                        <a:t>*Not</a:t>
                      </a:r>
                      <a:r>
                        <a:rPr lang="en-US" sz="2200" baseline="0" dirty="0" smtClean="0"/>
                        <a:t> including on/off ramps, vehicle storage, etc.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8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r>
              <a:rPr lang="en-US" dirty="0" smtClean="0"/>
              <a:t>Proven technology that can be deployed immediately</a:t>
            </a:r>
          </a:p>
          <a:p>
            <a:pPr lvl="1"/>
            <a:r>
              <a:rPr lang="en-US" dirty="0" smtClean="0"/>
              <a:t>25 mph (40 </a:t>
            </a:r>
            <a:r>
              <a:rPr lang="en-US" dirty="0" err="1" smtClean="0"/>
              <a:t>kph</a:t>
            </a:r>
            <a:r>
              <a:rPr lang="en-US" dirty="0" smtClean="0"/>
              <a:t>) maximum speed</a:t>
            </a:r>
          </a:p>
          <a:p>
            <a:pPr lvl="1"/>
            <a:r>
              <a:rPr lang="en-US" dirty="0" smtClean="0"/>
              <a:t>Small networks</a:t>
            </a:r>
          </a:p>
          <a:p>
            <a:r>
              <a:rPr lang="en-US" dirty="0"/>
              <a:t>Shared vehicles, especially during peak periods, to increase </a:t>
            </a:r>
            <a:r>
              <a:rPr lang="en-US" dirty="0" smtClean="0"/>
              <a:t>capacity</a:t>
            </a:r>
          </a:p>
          <a:p>
            <a:pPr lvl="0"/>
            <a:r>
              <a:rPr lang="en-US" dirty="0" smtClean="0"/>
              <a:t>All </a:t>
            </a:r>
            <a:r>
              <a:rPr lang="en-US" dirty="0"/>
              <a:t>seated -- allows higher acceleration and jerk levels, which </a:t>
            </a:r>
            <a:r>
              <a:rPr lang="en-US" dirty="0" smtClean="0"/>
              <a:t>means </a:t>
            </a:r>
            <a:r>
              <a:rPr lang="en-US" dirty="0"/>
              <a:t>shorter </a:t>
            </a:r>
            <a:r>
              <a:rPr lang="en-US" dirty="0" err="1"/>
              <a:t>guideway</a:t>
            </a:r>
            <a:r>
              <a:rPr lang="en-US" dirty="0"/>
              <a:t> </a:t>
            </a:r>
            <a:r>
              <a:rPr lang="en-US" dirty="0" smtClean="0"/>
              <a:t>ramps</a:t>
            </a:r>
          </a:p>
          <a:p>
            <a:r>
              <a:rPr lang="en-US" dirty="0"/>
              <a:t>4-passenger vehicles – a small vehicle allows a narrow, low-cost </a:t>
            </a:r>
            <a:r>
              <a:rPr lang="en-US" dirty="0" err="1"/>
              <a:t>guideway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92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Narrow ATN </a:t>
            </a:r>
            <a:r>
              <a:rPr lang="en-US" dirty="0" err="1" smtClean="0"/>
              <a:t>Guideway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9" b="19867"/>
          <a:stretch/>
        </p:blipFill>
        <p:spPr>
          <a:xfrm>
            <a:off x="1752600" y="1676400"/>
            <a:ext cx="5853430" cy="46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7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 County,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998,000 population</a:t>
            </a:r>
            <a:endParaRPr lang="en-US" dirty="0"/>
          </a:p>
          <a:p>
            <a:r>
              <a:rPr lang="en-US" dirty="0" smtClean="0"/>
              <a:t>$94,000 median household income</a:t>
            </a:r>
          </a:p>
          <a:p>
            <a:r>
              <a:rPr lang="en-US" dirty="0"/>
              <a:t>Immediately Northwest of Washington, DC</a:t>
            </a:r>
          </a:p>
          <a:p>
            <a:r>
              <a:rPr lang="en-US" dirty="0" smtClean="0"/>
              <a:t>21% population growth expected by 2040</a:t>
            </a:r>
          </a:p>
          <a:p>
            <a:r>
              <a:rPr lang="en-US" dirty="0" smtClean="0"/>
              <a:t>39% employment growth expected by 2040</a:t>
            </a:r>
          </a:p>
          <a:p>
            <a:r>
              <a:rPr lang="en-US" dirty="0" smtClean="0"/>
              <a:t>Served by Red Line of Washington Metrorail</a:t>
            </a:r>
          </a:p>
          <a:p>
            <a:r>
              <a:rPr lang="en-US" dirty="0" smtClean="0"/>
              <a:t>Peak hour flows to/from I-270 corridor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94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Montgomery County</a:t>
            </a:r>
            <a:br>
              <a:rPr lang="en-US" dirty="0" smtClean="0"/>
            </a:br>
            <a:r>
              <a:rPr lang="en-US" dirty="0" smtClean="0"/>
              <a:t> Bus Rapid Transit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dirty="0" smtClean="0"/>
              <a:t>Corridor Cities </a:t>
            </a:r>
            <a:r>
              <a:rPr lang="en-US" dirty="0" err="1" smtClean="0"/>
              <a:t>Transitway</a:t>
            </a:r>
            <a:r>
              <a:rPr lang="en-US" dirty="0" smtClean="0"/>
              <a:t>, Lines 1-10</a:t>
            </a:r>
          </a:p>
          <a:p>
            <a:r>
              <a:rPr lang="en-US" dirty="0" smtClean="0"/>
              <a:t>102 miles, 79% dedicated lanes</a:t>
            </a:r>
          </a:p>
          <a:p>
            <a:r>
              <a:rPr lang="en-US" dirty="0" smtClean="0"/>
              <a:t>2011 Parsons Brinckerhoff study recommended guided buses in some corridors</a:t>
            </a:r>
          </a:p>
          <a:p>
            <a:r>
              <a:rPr lang="en-US" dirty="0" smtClean="0"/>
              <a:t>Selected peak link volumes:</a:t>
            </a:r>
          </a:p>
          <a:p>
            <a:pPr lvl="1"/>
            <a:r>
              <a:rPr lang="en-US" dirty="0" smtClean="0"/>
              <a:t>Line 7 (Randolph Rd) western section: 900 </a:t>
            </a:r>
            <a:r>
              <a:rPr lang="en-US" dirty="0" err="1" smtClean="0"/>
              <a:t>pphpd</a:t>
            </a:r>
            <a:endParaRPr lang="en-US" dirty="0" smtClean="0"/>
          </a:p>
          <a:p>
            <a:pPr lvl="1"/>
            <a:r>
              <a:rPr lang="en-US" dirty="0" smtClean="0"/>
              <a:t>Line 9 (US 29): 1475 </a:t>
            </a:r>
            <a:r>
              <a:rPr lang="en-US" dirty="0" err="1" smtClean="0"/>
              <a:t>pphpd</a:t>
            </a:r>
            <a:endParaRPr lang="en-US" dirty="0" smtClean="0"/>
          </a:p>
          <a:p>
            <a:pPr lvl="0"/>
            <a:r>
              <a:rPr lang="en-US" dirty="0" smtClean="0"/>
              <a:t>Issue: Finding right-of-way for dedicated bus lanes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23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13" y="15240"/>
            <a:ext cx="9241993" cy="6812280"/>
          </a:xfrm>
        </p:spPr>
      </p:pic>
    </p:spTree>
    <p:extLst>
      <p:ext uri="{BB962C8B-B14F-4D97-AF65-F5344CB8AC3E}">
        <p14:creationId xmlns:p14="http://schemas.microsoft.com/office/powerpoint/2010/main" val="4154779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" y="-27127"/>
            <a:ext cx="9103004" cy="6885127"/>
          </a:xfrm>
        </p:spPr>
      </p:pic>
    </p:spTree>
    <p:extLst>
      <p:ext uri="{BB962C8B-B14F-4D97-AF65-F5344CB8AC3E}">
        <p14:creationId xmlns:p14="http://schemas.microsoft.com/office/powerpoint/2010/main" val="1936639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Human Genome Sciences Buildings at the Shady Grove Life Sciences Center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029450" cy="4663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8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9525"/>
            <a:ext cx="4638675" cy="6867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www.REJConsult.com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5D14-BD4B-416B-BF93-ED1A5E0605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424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</TotalTime>
  <Words>345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ATN Applications:  Montgomery County, Maryland Transit Opportunities</vt:lpstr>
      <vt:lpstr>Basic Assumptions</vt:lpstr>
      <vt:lpstr>Example of Narrow ATN Guideway</vt:lpstr>
      <vt:lpstr>Montgomery County, Maryland</vt:lpstr>
      <vt:lpstr>Planned Montgomery County  Bus Rapid Transit System</vt:lpstr>
      <vt:lpstr>PowerPoint Presentation</vt:lpstr>
      <vt:lpstr>PowerPoint Presentation</vt:lpstr>
      <vt:lpstr>Human Genome Sciences Buildings at the Shady Grove Life Sciences Center</vt:lpstr>
      <vt:lpstr>PowerPoint Presentation</vt:lpstr>
      <vt:lpstr>CCT ATN System Benefits</vt:lpstr>
      <vt:lpstr>PowerPoint Presentation</vt:lpstr>
      <vt:lpstr>Automated Transit Line to Replace BRT Line 7 Between Branches of the Red Line</vt:lpstr>
      <vt:lpstr>Center Platform Station Geometry Assuming All-Seated Passengers</vt:lpstr>
      <vt:lpstr>PowerPoint Presentation</vt:lpstr>
      <vt:lpstr>PowerPoint Presentation</vt:lpstr>
      <vt:lpstr>PowerPoint Presentation</vt:lpstr>
      <vt:lpstr>Cameron Street in Silver Spring CBD</vt:lpstr>
      <vt:lpstr>Summary of ATN Systems</vt:lpstr>
    </vt:vector>
  </TitlesOfParts>
  <Company>R. E. Johnson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ATN Applications: Montgomery County, Maryland Transit Opportunities</dc:title>
  <dc:creator>Robert Johnson</dc:creator>
  <cp:lastModifiedBy>Robert Johnson</cp:lastModifiedBy>
  <cp:revision>1322</cp:revision>
  <cp:lastPrinted>2014-01-10T17:37:22Z</cp:lastPrinted>
  <dcterms:created xsi:type="dcterms:W3CDTF">2005-01-07T00:10:31Z</dcterms:created>
  <dcterms:modified xsi:type="dcterms:W3CDTF">2014-01-10T23:46:02Z</dcterms:modified>
</cp:coreProperties>
</file>